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97" r:id="rId13"/>
    <p:sldId id="529" r:id="rId14"/>
    <p:sldId id="545" r:id="rId15"/>
    <p:sldId id="478" r:id="rId16"/>
    <p:sldId id="582" r:id="rId17"/>
    <p:sldId id="571" r:id="rId18"/>
    <p:sldId id="546" r:id="rId19"/>
    <p:sldId id="508" r:id="rId20"/>
    <p:sldId id="600" r:id="rId21"/>
    <p:sldId id="423" r:id="rId22"/>
    <p:sldId id="592" r:id="rId23"/>
    <p:sldId id="463" r:id="rId24"/>
    <p:sldId id="492" r:id="rId25"/>
    <p:sldId id="603" r:id="rId26"/>
    <p:sldId id="469" r:id="rId27"/>
    <p:sldId id="544" r:id="rId28"/>
    <p:sldId id="555" r:id="rId29"/>
    <p:sldId id="509" r:id="rId30"/>
    <p:sldId id="526" r:id="rId31"/>
    <p:sldId id="599" r:id="rId32"/>
    <p:sldId id="602" r:id="rId33"/>
    <p:sldId id="594" r:id="rId34"/>
    <p:sldId id="596" r:id="rId35"/>
    <p:sldId id="483" r:id="rId36"/>
    <p:sldId id="510" r:id="rId37"/>
    <p:sldId id="474" r:id="rId38"/>
    <p:sldId id="575" r:id="rId39"/>
    <p:sldId id="576" r:id="rId40"/>
    <p:sldId id="570" r:id="rId41"/>
    <p:sldId id="565" r:id="rId42"/>
    <p:sldId id="535" r:id="rId43"/>
    <p:sldId id="541" r:id="rId44"/>
    <p:sldId id="598" r:id="rId45"/>
    <p:sldId id="567" r:id="rId46"/>
    <p:sldId id="543" r:id="rId47"/>
  </p:sldIdLst>
  <p:sldSz cx="12192000" cy="6858000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나눔스퀘어" panose="020B0600000101010101" pitchFamily="50" charset="-127"/>
      <p:regular r:id="rId50"/>
      <p:bold r:id="rId51"/>
      <p:italic r:id="rId52"/>
      <p:boldItalic r:id="rId53"/>
    </p:embeddedFont>
    <p:embeddedFont>
      <p:font typeface="나눔스퀘어 Bold" panose="020B0600000101010101" pitchFamily="50" charset="-127"/>
      <p:regular r:id="rId54"/>
      <p:bold r:id="rId55"/>
      <p:italic r:id="rId56"/>
      <p:boldItalic r:id="rId57"/>
    </p:embeddedFont>
    <p:embeddedFont>
      <p:font typeface="나눔스퀘어 ExtraBold" panose="020B0600000101010101" pitchFamily="50" charset="-127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D7E4FF"/>
    <a:srgbClr val="067A82"/>
    <a:srgbClr val="FFABAB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74074" autoAdjust="0"/>
  </p:normalViewPr>
  <p:slideViewPr>
    <p:cSldViewPr snapToGrid="0">
      <p:cViewPr varScale="1">
        <p:scale>
          <a:sx n="81" d="100"/>
          <a:sy n="81" d="100"/>
        </p:scale>
        <p:origin x="1380" y="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안녕하십니까</a:t>
            </a:r>
            <a:r>
              <a:rPr kumimoji="1" lang="en-US" altLang="ko-KR"/>
              <a:t>? </a:t>
            </a:r>
            <a:r>
              <a:rPr kumimoji="1" lang="ko-KR" altLang="en-US"/>
              <a:t>카이스트 지식서비스공학 대학원 석사과정 재학중인 이천솔입니다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저는 </a:t>
            </a:r>
            <a:r>
              <a:rPr kumimoji="1" lang="en-US" altLang="ko-KR"/>
              <a:t>“</a:t>
            </a:r>
            <a:r>
              <a:rPr kumimoji="1" lang="ko-KR" altLang="en-US"/>
              <a:t>영화 경험을 이용하는 향상된 그래프 기반의 영화 추천 시스템</a:t>
            </a:r>
            <a:r>
              <a:rPr kumimoji="1" lang="en-US" altLang="ko-KR"/>
              <a:t>”</a:t>
            </a:r>
            <a:r>
              <a:rPr kumimoji="1" lang="ko-KR" altLang="en-US"/>
              <a:t>이라는 주제로 연구를 진행했습니다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영화에 관련된 문헌에서 자주 사용되는 </a:t>
            </a:r>
            <a:r>
              <a:rPr kumimoji="1" lang="en-US" altLang="en-US"/>
              <a:t>Cinematic Experience</a:t>
            </a:r>
            <a:r>
              <a:rPr kumimoji="1" lang="ko-KR" altLang="en-US"/>
              <a:t>라는 개념을 추천시스템에 반영하여 성능이 될 수 있음을 말씀드릴 예정입니다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사용되는 기술은 </a:t>
            </a:r>
            <a:r>
              <a:rPr kumimoji="1" lang="en-US" altLang="ko-KR"/>
              <a:t>GNN, </a:t>
            </a:r>
            <a:r>
              <a:rPr kumimoji="1" lang="ko-KR" altLang="en-US"/>
              <a:t>추천시스템</a:t>
            </a:r>
            <a:r>
              <a:rPr kumimoji="1" lang="en-US" altLang="ko-KR"/>
              <a:t>, </a:t>
            </a:r>
            <a:r>
              <a:rPr kumimoji="1" lang="ko-KR" altLang="en-US"/>
              <a:t>감성분석</a:t>
            </a:r>
            <a:r>
              <a:rPr kumimoji="1" lang="en-US" altLang="ko-KR"/>
              <a:t>, </a:t>
            </a:r>
            <a:r>
              <a:rPr kumimoji="1" lang="ko-KR" altLang="en-US"/>
              <a:t>감정분석</a:t>
            </a:r>
            <a:r>
              <a:rPr kumimoji="1" lang="en-US" altLang="ko-KR"/>
              <a:t>, BERT</a:t>
            </a:r>
            <a:r>
              <a:rPr kumimoji="1" lang="ko-KR" altLang="en-US"/>
              <a:t>가 있겠습니다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추천에 접목한 사례는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입력으로 사용하고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평점을 출력으로 사용함으로써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학습시킨다면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만으로도 추천을 할 수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관련 연구의 성능을 더 개선하고자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completion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위해 사용되는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대표적인 형태는 크게 노드 기반과 그래프 기반의 방식으로 나뉩니다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기반의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사용자와 아이템 각각에 집중하여 서브트리 임베딩을 만들고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dot-product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평점을 예측하는 형태입니다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기반으로 집중하다보니 사용자와 아이템 노드 간의 관계 정보가 제대로 반영되지 못한다는 단점이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기반의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서브그래프 단위로 임베딩을 진행하여 평점을 예측합니다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모델을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user-item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 matrix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bipartite graph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변형한 후 그래프 오토인코더를 사용하여 누락된 평점을 예측합니다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레벨의 임베딩 방식을 사용하고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정보를 필요로 하는 모델입니다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정보라 함은 사용자의 나이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성별과 같은 개인정보가 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영화의 장르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제목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출시년도와 같은 메타정보가 사용됩니다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개선한 모델이 작년에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이름으로 등장했습니다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Bipartite graph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평점 예측을 진행하는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서브그래프 단위의 임베딩을 진행하며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정보를 필요로 하지 않습니다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저자는 사이드 정보를 안쓰고 좋은 성능을 보여주었지만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사이드정보를 쓰면 성능이 더 향상될 수 있다는 가능성을 남겨놨고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얼마나 향상될지는 아직 밝혀진바가 없습니다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가장 좋은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접목시켜서 더 효과가 있는지를 보려했습니다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제안하는 프레임워크는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영화 평론 사이트에서 크롤링된 데이터셋에서 리뷰와 평점 데이터를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 analysis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학습된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통해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추출하고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특성상 스케일이 정해져 있지 않은데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정규화합니다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얻든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emotion, rating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그래프 모델에 입력한다면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정보들이 집약된 임베딩 벡터가 추출되고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최종적으로 평점 예측을 진행합니다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모델과 평점 스케일 전처리 과정에 대해서는 뒷 페이지에서 말씀드리겠습니다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모델은 서브그래프 단위의 임베딩을 진행하고 평점 예측을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유사하게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rating, sentiment, 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구축하여 입력하였고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특성에 맞도록 서브그래프를 추출하는 부분을 변형했고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정보를 집약한 임베딩을 학습에 사용하도록 구현했습니다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7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영화 평론 사이트에서 크롤링된 데이터셋을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평점과 리뷰가 동시에 존재하는 데이터를 가지고 실험했습니다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데이터셋으로 선정한 이유는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추천시스템에서 사용하는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movielens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벤치마크 데이터셋은 평점 스케일이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 단위로 구성됩니다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이렇게 독특한 평점 시스템 방식을 도입하고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7.9348, 4/5, B+, 6/10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처럼 각자 본인 만의 기준에 따라 자유롭게 평점을 남길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스케일이 다른 평점데이터들이 정제가 필요할 뿐만 아니라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실무의 데이터와 가장 유사하다고 판단했고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연구의 모델이 해당 데이터에도 적용할 수 있음을 보이려 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전처리는 다음과 같은 기준으로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그룹은 다음과 같은 기준으로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부여했고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9,794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사용자를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아이템 정보는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17,614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데이터를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추천시스템 데이터처럼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사용자들마다 남긴 리뷰의 개수는 롱테일 형태의 그래프를 띠고 있는데요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 남긴 데이터에 대해서만 가지고 데이터를 구성했고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Cold-start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배제하고자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train/test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구성했습니다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이전에 남겼던 로그 기록을 바탕으로 앞으로 볼 평점을 예측하는 방식으로 실험했습니다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추천시스템 데이터처럼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사용자들마다 남긴 리뷰의 개수는 롱테일 형태의 그래프를 띠고 있는데요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 남긴 데이터에 대해서만 가지고 데이터를 구성했고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Cold-start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배제하고자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train/test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구성했습니다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이전에 남겼던 로그 기록을 바탕으로 앞으로 볼 평점을 예측하는 방식으로 실험했습니다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381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리뷰데이터로부터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얻고자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캐글에 있는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 analysis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위한 트레이닝셋을 사용하여 독립적인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학습시켰습니다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리뷰데이터를 입력하여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얻고 이를 그래프의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정보로써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서치를 이용하여 비교 모델의 최고의 성능으로 결과를 분석하고자 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모델로써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collaborative filtering, SVD, SVD++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다음과 같은 하이퍼 파라미터 튜닝을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독특한 방식의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 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구성되는데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예측 평점과 실제 평점의 차이를 줄이는 형태로 학습되며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인접한 평점을 고려한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가까운 평점의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가까워지도록 학습합니다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1,2,3,4,5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있다면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점보다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점에 더 가깝도록 학습하는 방식인데 순서형의 데이터셋에 적합한 방식입니다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기존의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에만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 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적용시켰다면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 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반영하여 데이터셋에 적합한 학습이 되도록 구성했습니다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64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테이블은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방식이 전통적인 방식보다 더 좋은 성능을 내었고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평점에 반영했을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성능의 향상을 확인해볼 수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CF, SVD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GCMC, 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활용하는 데이터의 양이 늘어날수록 추천 성능이 향상되는 결과를 보았습니다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성능에 대한 이유를 확인해보기 위해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ablation study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 기반의 추천 방식의 한계를 확인해볼 수 있었고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Cinematic Experience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GCMC, 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모델에 둘다 유의미한 특성으로써 활용될 수 있음을 보았습니다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정보를 모두 사용하였을 때가 가장 좋음을 확인하였고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기반의 모델의 성능을 향상시키는데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이용될 수 있음을 보았습니다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28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평점이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 평점이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많이 차이날 경우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서브그래프 상에서 이웃 노드 간의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평점들이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와는 차이가 많이 났다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평점이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 평점이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3.001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적게 차이날 경우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서브그래프 상에서 이웃 노드 간의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평점들이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유사했다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807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3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연구에서의 시사점은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평점에 반영되지 않은 정보를 리뷰로부터 추출할 수 있었다는 점이고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결합했을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성능이 향상될 수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FontTx/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추천시스템 산업계에서도 개인화 추천을 위해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필요로 하고 있다는 점에서 실제 환경에서도 도움이 되는 연구로 볼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latinLnBrk="1">
              <a:buFontTx/>
              <a:buChar char="-"/>
            </a:pP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FontTx/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한계점은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리뷰에서 직접 추출된 정보만을 이용하여 특성으로 사용하였기에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리뷰에 포함되어 있는 다른 의미있는 특성들은 고려하지 않았습니다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개의 그래프를 활용하다보니 시간 복잡도 문제가 높아졌습니다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추천 업계에서 추천 성능과 효율성 면을 고려하고 있는 이유를 직접 확인했습니다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latinLnBrk="1">
              <a:buFontTx/>
              <a:buChar char="-"/>
            </a:pP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FontTx/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work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 자체를 임베딩한다면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풍부한 정보들이 벡터들에 반영될 것이라 생각했고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기반의 연구가 관심을 받고 있는데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그래프에 반영된 여러 연구 사례들이 등장할 것으로 보입니다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73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 정보가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그래프 기반의 추천시스템에 반영될 수 있음을 확인했습니다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 latinLnBrk="1">
              <a:buAutoNum type="arabicPeriod"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Cinematic Experience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유의미한 특성이 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그래프가 사용자와 아이템 간의 여러 관계 정보를 반영하기 때문에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그래프 기반의 방식에서 좋은 결과를 기대해볼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관계를 가지는 그래프는 다른 메타 정보로써 대체될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추천시스템 산업계에서는 개인화 마켓팅을 위해 고객의 경험을 필요로 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부르는데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산업에서는 고객들이 영화를 보고 느끼는 심리학적인 정보인 감성과 감정의 데이터로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표현될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업계의 저널에서는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Cinematic Experience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영화 경험이라는 용어를 사용하고 있는데요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영화경험이란 영화를 볼 때의 잊지 못할 경험들을 말하며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구체적으로 외부 환경적인 요소와 심리학적인 특성을 말합니다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여기서 후자인 심리학적인 특성에 집중하였고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특성에 주목했습니다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관련된 분야는 아직 충분히 연구가 되지 않았으며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 자체로만으로는 제한된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범위를 가지고 있기 때문에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근본적인 추천의 한계가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리뷰데이터로부터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정보가 추출된다면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이들이 의미있는 특성으로써 사용될 것이라 가정했습니다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013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영화경험에 대해 주목하고 있는 산업계의 사례를 말씀드리겠습니다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개인화 추천을 위해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사례가 있는데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기술보고서에 따르면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향상시키기 위해 감정분석을 사용한다고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고객의 피드백을 얻어서 감정분석을 진행해 이를 사업에 적용하는 형태로 진행하고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Amazon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기술보고서에 따르면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경험을 반영하기 위해 리뷰로부터 감성분석을 진행한다고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Youtube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프리미엄 고객들에 한하여 지속적인 피드백을 요청하고 있으며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 감정의 요소가 담긴 피드백을 요청하고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산업계에서도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관심을 가지고 있으며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연구에 대한 니즈가 있음을 말씀드리려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 페이지에서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용어를 말씀드렸는데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연구에서는 둘의 용어를 혼동하며 사용하고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연구에서는 둘의 용어를 다른 개념으로 정의하였기에 그 의미를 말씀드리겠습니다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사용자의 긍정 또는 부정에 대한 심리요소를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구분한 데이터로써 숫자가 커질수록 긍정을 나타내는 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순서가 있는 데이터입니다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심리적인 감정을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구분하였으며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즐거움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슬픔 과 같은 범주형태의 데이터입니다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Question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구상했습니다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영화경험을 모델에 반영했을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성능의 향상이 있는지 확인할 예정입니다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반영한 모델 중에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모델이 평점 예측을 잘하는지 확인할 예정입니다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감성분석을 추천에 접목한 사례는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 데이터를 감성사전과 통계적인 방법을 통해 감성분석을 진행하고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평점과 결합하여 새로운 평점을 만듭니다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평점은 추천시스템 기술에 입력으로 들어가며 평점을 예측합니다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리뷰는 비정형 데이터이므로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수치화 시킬 수 있다면 정교한 추천이 가능하고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정형 데이터로 변형했을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추천 방법을 적용할 수 있다고 언급했습니다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129539" y="2396458"/>
            <a:ext cx="1193292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Improving </a:t>
            </a:r>
            <a:r>
              <a:rPr lang="en-US" altLang="ko-KR" sz="3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2021.12.17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215512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3898077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215512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5765368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212569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5732197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003175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38815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594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FB6F9-7C68-476D-B7E7-7B50C2DF241A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 Sentiment Analysis (JIIS 2021)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GNN: It focuses on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user or item embedding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It focuses on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subgraph embedding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3672965" y="6101985"/>
            <a:ext cx="285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8150536" y="6101985"/>
            <a:ext cx="285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582B-0D47-472F-9BC5-8316A5A9B4F9}"/>
              </a:ext>
            </a:extLst>
          </p:cNvPr>
          <p:cNvSpPr txBox="1"/>
          <p:nvPr/>
        </p:nvSpPr>
        <p:spPr>
          <a:xfrm>
            <a:off x="940685" y="6557221"/>
            <a:ext cx="832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6F740-0277-4CE5-842C-E51C04D35487}"/>
              </a:ext>
            </a:extLst>
          </p:cNvPr>
          <p:cNvSpPr txBox="1"/>
          <p:nvPr/>
        </p:nvSpPr>
        <p:spPr>
          <a:xfrm>
            <a:off x="5980385" y="6557222"/>
            <a:ext cx="5896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7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 – GCMC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Subgraph-level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(author: future work!)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 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009DCDA-2C3C-4F94-8437-B19B25209E77}"/>
              </a:ext>
            </a:extLst>
          </p:cNvPr>
          <p:cNvGrpSpPr/>
          <p:nvPr/>
        </p:nvGrpSpPr>
        <p:grpSpPr>
          <a:xfrm>
            <a:off x="4206107" y="4385097"/>
            <a:ext cx="2095339" cy="1668097"/>
            <a:chOff x="695325" y="1155666"/>
            <a:chExt cx="2095339" cy="166809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58D03E-3E21-47C0-B51C-B2101EBE8948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0EFD75D-784C-486E-8F37-56CC54370D89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3BD3D8-EFDA-4911-B2D1-A947A5B6ED33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BA982000-CB1B-42DD-A232-6445B470C69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AE8FD22-22AA-4956-B5F9-196B1580F9D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50BF432-6FEC-4A2D-A783-84DF31868121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DC29065-7455-4753-83FF-9634458E088D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EE3E0A8-B96F-4EB5-8688-3B59FAFA0C63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484D09D-2B1B-4FD8-81BB-42B5D0E81D4B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D6883E4-8C74-40B9-B46D-38618E395773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35904C7-A297-4BE2-8CF4-AE3AE970839A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CA83E57-0CD4-4BBF-932F-5E8D53A008A8}"/>
                  </a:ext>
                </a:extLst>
              </p:cNvPr>
              <p:cNvCxnSpPr>
                <a:cxnSpLocks/>
                <a:stCxn id="157" idx="2"/>
                <a:endCxn id="153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74BB37E-EF8F-4704-AE00-4BDB039A5C6A}"/>
                  </a:ext>
                </a:extLst>
              </p:cNvPr>
              <p:cNvCxnSpPr>
                <a:cxnSpLocks/>
                <a:stCxn id="157" idx="2"/>
                <a:endCxn id="154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F3D277C-3DD9-4E36-B6A6-B231F949B8BD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BE30D66-5B1C-4E58-BC10-A1B17DE3474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A53471-86B0-4025-90F8-4DF65E888DF3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13512CE-FBAC-4BCE-9405-1B7C06B72DA4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C99F7F03-3B3D-406D-9F72-A9DDE3B976AA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1BE0B3E-8BED-4A25-B624-F1FCA689ABD4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891E77A-A86F-4DEE-BFA2-980D55BE8C42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3451CAA-442A-4DA3-8464-DE89AE8FD54E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7541C81-E330-4EE1-BC66-338471231B94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C4893F-BBCC-4606-AF6C-CFA89E2E6755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96BDBDB-D32F-42A5-912E-C5BE91FBA241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8D25508-4ED8-4031-B72A-7B03C11C23BB}"/>
              </a:ext>
            </a:extLst>
          </p:cNvPr>
          <p:cNvGrpSpPr/>
          <p:nvPr/>
        </p:nvGrpSpPr>
        <p:grpSpPr>
          <a:xfrm>
            <a:off x="7134111" y="4342690"/>
            <a:ext cx="1581388" cy="1710504"/>
            <a:chOff x="4094103" y="3332917"/>
            <a:chExt cx="1581388" cy="1710504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91E3AD8-F1F2-4748-8841-9B5950475DB8}"/>
                </a:ext>
              </a:extLst>
            </p:cNvPr>
            <p:cNvGrpSpPr/>
            <p:nvPr/>
          </p:nvGrpSpPr>
          <p:grpSpPr>
            <a:xfrm rot="5400000">
              <a:off x="4273508" y="4262985"/>
              <a:ext cx="1222578" cy="338294"/>
              <a:chOff x="4206426" y="1892765"/>
              <a:chExt cx="1222578" cy="338294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D70083C8-7638-4ACB-933B-36D3543E6F03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7AF348-FD94-4EDB-B8B8-C51D0E9E539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A73B328-1EBD-4872-9D0A-EEE46ABCAC1F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4B633967-FDC7-4A58-A97E-1C15BAB1F28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C7B8B2-BACB-4891-B658-6467374EB7EB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BDE46720-381B-4AA3-B87F-84D541637D40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01AD3-118A-4B7A-AA92-D02BFD6773C7}"/>
                </a:ext>
              </a:extLst>
            </p:cNvPr>
            <p:cNvSpPr txBox="1"/>
            <p:nvPr/>
          </p:nvSpPr>
          <p:spPr>
            <a:xfrm>
              <a:off x="4094103" y="3332917"/>
              <a:ext cx="1581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Subgraph</a:t>
              </a:r>
            </a:p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Embedding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2400203F-0C5C-44F6-935F-068C53B32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8" r="66948" b="14384"/>
          <a:stretch/>
        </p:blipFill>
        <p:spPr>
          <a:xfrm>
            <a:off x="515918" y="4173869"/>
            <a:ext cx="2500367" cy="2149841"/>
          </a:xfrm>
          <a:prstGeom prst="rect">
            <a:avLst/>
          </a:prstGeom>
          <a:ln w="28575">
            <a:noFill/>
          </a:ln>
        </p:spPr>
      </p:pic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4F512A1C-A963-42F0-A76C-D4B576BDD3EC}"/>
              </a:ext>
            </a:extLst>
          </p:cNvPr>
          <p:cNvSpPr/>
          <p:nvPr/>
        </p:nvSpPr>
        <p:spPr>
          <a:xfrm>
            <a:off x="336508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화살표: 오른쪽 185">
            <a:extLst>
              <a:ext uri="{FF2B5EF4-FFF2-40B4-BE49-F238E27FC236}">
                <a16:creationId xmlns:a16="http://schemas.microsoft.com/office/drawing/2014/main" id="{9FED73E4-8798-47C9-8D77-E448315BEF91}"/>
              </a:ext>
            </a:extLst>
          </p:cNvPr>
          <p:cNvSpPr/>
          <p:nvPr/>
        </p:nvSpPr>
        <p:spPr>
          <a:xfrm>
            <a:off x="6470330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155E5060-26C4-40B6-B3D9-9A4A196F6ABF}"/>
              </a:ext>
            </a:extLst>
          </p:cNvPr>
          <p:cNvSpPr/>
          <p:nvPr/>
        </p:nvSpPr>
        <p:spPr>
          <a:xfrm>
            <a:off x="872067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2A61CEC-1BEE-44B8-88CA-36DA9B19B156}"/>
              </a:ext>
            </a:extLst>
          </p:cNvPr>
          <p:cNvGrpSpPr/>
          <p:nvPr/>
        </p:nvGrpSpPr>
        <p:grpSpPr>
          <a:xfrm>
            <a:off x="9673189" y="4385097"/>
            <a:ext cx="2095339" cy="1668097"/>
            <a:chOff x="695325" y="1155666"/>
            <a:chExt cx="2095339" cy="1668097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F187CF3-7171-4517-83BD-532D03AF22CD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40DD10BA-1183-46FB-939A-7C985EC3D82B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54C114B7-9B49-4804-9D14-5167637C2065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299A9F5B-1CA3-4EBE-A9EB-7CA7C12230CB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0DD2CCE-0CA4-46B8-8A57-4FB78BD0D2D5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4B698C2-5384-420D-9978-4672B9C65D4D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B29ED5E-4464-41D6-88A1-16E744A0B054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610FD6E-C399-45E6-AFD0-BC730ACDB2B8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333E4C6-2EA7-46BB-9538-83EB60158EB6}"/>
                  </a:ext>
                </a:extLst>
              </p:cNvPr>
              <p:cNvCxnSpPr>
                <a:stCxn id="191" idx="6"/>
                <a:endCxn id="194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763348-C777-4D47-AAB0-CD5103AD6052}"/>
                  </a:ext>
                </a:extLst>
              </p:cNvPr>
              <p:cNvCxnSpPr>
                <a:cxnSpLocks/>
                <a:stCxn id="192" idx="6"/>
                <a:endCxn id="194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0C06DA09-F0BA-43E1-8C45-946895BED259}"/>
                  </a:ext>
                </a:extLst>
              </p:cNvPr>
              <p:cNvCxnSpPr>
                <a:cxnSpLocks/>
                <a:stCxn id="193" idx="6"/>
                <a:endCxn id="195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7010E64D-69E7-46DF-8C38-E82E9FF3C72E}"/>
                  </a:ext>
                </a:extLst>
              </p:cNvPr>
              <p:cNvCxnSpPr>
                <a:cxnSpLocks/>
                <a:stCxn id="196" idx="2"/>
                <a:endCxn id="192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33AFA11-EA65-4335-8112-D8BB4A2E9DCF}"/>
                  </a:ext>
                </a:extLst>
              </p:cNvPr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06BD4FC3-B700-4388-B384-4D37CD973F8D}"/>
                  </a:ext>
                </a:extLst>
              </p:cNvPr>
              <p:cNvCxnSpPr>
                <a:cxnSpLocks/>
                <a:stCxn id="191" idx="6"/>
                <a:endCxn id="195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53677F64-C531-4817-A60C-A2DE65693176}"/>
                  </a:ext>
                </a:extLst>
              </p:cNvPr>
              <p:cNvCxnSpPr>
                <a:cxnSpLocks/>
                <a:stCxn id="192" idx="6"/>
                <a:endCxn id="195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0A2C389-7F0A-4E70-A52E-7C09576AF01B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D63897D-D275-4054-A2A0-9DBA029273D7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9E9A9AC-C8DC-41AC-8201-47C3193328B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C23ED70-82EA-4BF5-BAEB-3C53EA2B174D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6C7E318-249F-47BD-9EE5-0C873C2889A5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BEEAF1-73DA-44C5-B991-C8399A60F6C5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62755B-10B9-4642-BDFA-B9FD7710B0A7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A49212B-139E-496B-9B99-BC7BF9383874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2C4D81B-30AC-4B9B-9CD8-C8CC3768DCFE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CAABBAC8-2295-40FA-A73F-4C1FF4F250DC}"/>
              </a:ext>
            </a:extLst>
          </p:cNvPr>
          <p:cNvSpPr/>
          <p:nvPr/>
        </p:nvSpPr>
        <p:spPr>
          <a:xfrm>
            <a:off x="3530823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BE1F28B-2AE4-45FB-A6C4-B54155CBACD3}"/>
              </a:ext>
            </a:extLst>
          </p:cNvPr>
          <p:cNvSpPr/>
          <p:nvPr/>
        </p:nvSpPr>
        <p:spPr>
          <a:xfrm>
            <a:off x="6579832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D1AB9E-1255-4553-99F3-B29C9A55C607}"/>
              </a:ext>
            </a:extLst>
          </p:cNvPr>
          <p:cNvSpPr/>
          <p:nvPr/>
        </p:nvSpPr>
        <p:spPr>
          <a:xfrm>
            <a:off x="8841190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707069A-F00E-4480-B8D3-96B554928CA1}"/>
              </a:ext>
            </a:extLst>
          </p:cNvPr>
          <p:cNvSpPr/>
          <p:nvPr/>
        </p:nvSpPr>
        <p:spPr>
          <a:xfrm>
            <a:off x="1612925" y="4637751"/>
            <a:ext cx="988177" cy="888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712005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proposed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712006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712006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675810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Subgraph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Encoder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450217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40274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240276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662429" y="3778452"/>
            <a:ext cx="36768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76270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MLP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42407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240275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9027809" y="3778452"/>
            <a:ext cx="348461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215188" y="3779037"/>
            <a:ext cx="327219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668467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60967" y="3371475"/>
            <a:ext cx="4075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947114" y="4198836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Aggregated</a:t>
            </a:r>
          </a:p>
          <a:p>
            <a:pPr algn="ctr"/>
            <a:r>
              <a:rPr lang="en-US" altLang="ko-KR" sz="1200" b="1" dirty="0"/>
              <a:t>Embedding</a:t>
            </a:r>
            <a:endParaRPr lang="ko-KR" altLang="en-US" sz="12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8030117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8030117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8030117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5837D7-D222-4BC0-9B8A-03AE867018E6}"/>
              </a:ext>
            </a:extLst>
          </p:cNvPr>
          <p:cNvSpPr/>
          <p:nvPr/>
        </p:nvSpPr>
        <p:spPr>
          <a:xfrm>
            <a:off x="6610803" y="2760305"/>
            <a:ext cx="3659194" cy="20686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6FA7C-EB00-43F2-BA12-6252A19A09C6}"/>
              </a:ext>
            </a:extLst>
          </p:cNvPr>
          <p:cNvSpPr txBox="1"/>
          <p:nvPr/>
        </p:nvSpPr>
        <p:spPr>
          <a:xfrm>
            <a:off x="7860697" y="4840752"/>
            <a:ext cx="115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Graph Model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Baseline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88B7E-C9BF-4514-8892-D4319FFD8E04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(IGMC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Experiment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Different Benchmark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Amazon review data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reviews (ratings, text, helpfulness votes)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product metadata (descriptions, category information, price, brand, and image features)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links (also viewed/also bought graphs)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9C604-CECA-4344-AB59-819B2008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67" y="3127485"/>
            <a:ext cx="5127864" cy="36083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9C731D2-21CF-4CE2-A8D7-A5FB10FD7E53}"/>
              </a:ext>
            </a:extLst>
          </p:cNvPr>
          <p:cNvSpPr/>
          <p:nvPr/>
        </p:nvSpPr>
        <p:spPr>
          <a:xfrm>
            <a:off x="3532067" y="3474342"/>
            <a:ext cx="5127864" cy="175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1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2EF51-B72D-405D-9E78-A12771F9A1A6}"/>
              </a:ext>
            </a:extLst>
          </p:cNvPr>
          <p:cNvSpPr/>
          <p:nvPr/>
        </p:nvSpPr>
        <p:spPr>
          <a:xfrm>
            <a:off x="6611002" y="1198863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8C23-E844-4F83-BC78-12ADC4E2B334}"/>
              </a:ext>
            </a:extLst>
          </p:cNvPr>
          <p:cNvSpPr/>
          <p:nvPr/>
        </p:nvSpPr>
        <p:spPr>
          <a:xfrm>
            <a:off x="6800194" y="2460105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68E7A8-944C-4A30-A644-4A93C69B9873}"/>
              </a:ext>
            </a:extLst>
          </p:cNvPr>
          <p:cNvSpPr/>
          <p:nvPr/>
        </p:nvSpPr>
        <p:spPr>
          <a:xfrm>
            <a:off x="6863256" y="340798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31A54-1081-4CC7-9D92-5D53F7F68700}"/>
              </a:ext>
            </a:extLst>
          </p:cNvPr>
          <p:cNvSpPr/>
          <p:nvPr/>
        </p:nvSpPr>
        <p:spPr>
          <a:xfrm>
            <a:off x="6779176" y="415534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4CE297-E34C-42A6-B0C5-D26CEF375FCE}"/>
              </a:ext>
            </a:extLst>
          </p:cNvPr>
          <p:cNvSpPr/>
          <p:nvPr/>
        </p:nvSpPr>
        <p:spPr>
          <a:xfrm>
            <a:off x="6842236" y="489219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A17E87-3B1A-4027-AFBF-578F125906F6}"/>
              </a:ext>
            </a:extLst>
          </p:cNvPr>
          <p:cNvSpPr/>
          <p:nvPr/>
        </p:nvSpPr>
        <p:spPr>
          <a:xfrm>
            <a:off x="6821216" y="5803802"/>
            <a:ext cx="683170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2A29E-826D-46CF-AD20-3CD746C31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33" y="3807353"/>
            <a:ext cx="4497854" cy="24498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C90A0-619A-4A48-8269-0D43F5A2E7FC}"/>
              </a:ext>
            </a:extLst>
          </p:cNvPr>
          <p:cNvSpPr txBox="1"/>
          <p:nvPr/>
        </p:nvSpPr>
        <p:spPr>
          <a:xfrm>
            <a:off x="1865905" y="6336249"/>
            <a:ext cx="264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(Preprocessing)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 (Rotten Tomatoes)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859482"/>
            <a:ext cx="1336213" cy="2195878"/>
            <a:chOff x="873760" y="3866255"/>
            <a:chExt cx="1524498" cy="21958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866255"/>
              <a:ext cx="1524498" cy="21958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= 8 : 2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</a:t>
            </a:r>
            <a:r>
              <a:rPr lang="en-US" altLang="ko-KR" sz="160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id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(3,264),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</a:t>
            </a:r>
            <a:r>
              <a:rPr lang="en-US" altLang="ko-KR" sz="160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id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(14,124)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D71714-588D-4E42-A8F4-43A85C81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5" y="3638120"/>
            <a:ext cx="5543159" cy="28464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 (Amazon)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890368" y="3811979"/>
            <a:ext cx="1306568" cy="2321583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29763" y="4786139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</a:t>
              </a:r>
              <a:r>
                <a:rPr lang="en-US" altLang="ko-KR" sz="100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&gt;= 50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336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83307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Grid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32">
            <a:extLst>
              <a:ext uri="{FF2B5EF4-FFF2-40B4-BE49-F238E27FC236}">
                <a16:creationId xmlns:a16="http://schemas.microsoft.com/office/drawing/2014/main" id="{894DA1F2-CC45-474A-AA25-7FC0BAB3087D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Model Training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Square Error(MSE) Loss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Adjacent Rating Regularization(ARR) Loss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rating uses a different weight matrix, and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weight of a nearest rating should be more similar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than          the weight of a distant rating. 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Frobinous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loss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 taken to the weight of the adjacent rating.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In rating(1,2,3,4,5), 4 is closer to 5 than 1.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Loss definition in IGMC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6D527-2EBF-4FCF-868F-847C42D0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9" y="4271063"/>
            <a:ext cx="4540064" cy="81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544D-E4D6-4AC3-8DFE-F6026058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4" y="5659129"/>
            <a:ext cx="3586233" cy="664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0E314D-D8BC-4516-B276-994802D11EB2}"/>
              </a:ext>
            </a:extLst>
          </p:cNvPr>
          <p:cNvSpPr txBox="1"/>
          <p:nvPr/>
        </p:nvSpPr>
        <p:spPr>
          <a:xfrm>
            <a:off x="775660" y="4993525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&lt;MSE Loss&gt;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FB0005-F0E4-434A-BDC2-6578D32B2954}"/>
              </a:ext>
            </a:extLst>
          </p:cNvPr>
          <p:cNvSpPr txBox="1"/>
          <p:nvPr/>
        </p:nvSpPr>
        <p:spPr>
          <a:xfrm>
            <a:off x="850468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&lt;ARR Loss&gt;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536B4-A41E-4DE6-9042-E704A5F7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61" y="5519626"/>
            <a:ext cx="5172065" cy="827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865C5-9C86-4BFB-9C5E-98EE4D5B68CC}"/>
              </a:ext>
            </a:extLst>
          </p:cNvPr>
          <p:cNvSpPr txBox="1"/>
          <p:nvPr/>
        </p:nvSpPr>
        <p:spPr>
          <a:xfrm>
            <a:off x="6648631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&lt;New Loss&gt;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1C6C544-08A0-4188-A2D9-3A36797099CF}"/>
              </a:ext>
            </a:extLst>
          </p:cNvPr>
          <p:cNvSpPr/>
          <p:nvPr/>
        </p:nvSpPr>
        <p:spPr>
          <a:xfrm>
            <a:off x="10325821" y="5629692"/>
            <a:ext cx="1083137" cy="6979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19C52F-96C1-4DF1-B3A9-D401F0167B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70"/>
          <a:stretch/>
        </p:blipFill>
        <p:spPr>
          <a:xfrm>
            <a:off x="7240668" y="4204093"/>
            <a:ext cx="3539248" cy="8275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47DBD-9EB3-480C-B006-C35E9D303805}"/>
              </a:ext>
            </a:extLst>
          </p:cNvPr>
          <p:cNvSpPr txBox="1"/>
          <p:nvPr/>
        </p:nvSpPr>
        <p:spPr>
          <a:xfrm>
            <a:off x="6648631" y="4962148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&lt;Existing </a:t>
            </a:r>
            <a:r>
              <a:rPr lang="en-US" altLang="ko-KR" dirty="0"/>
              <a:t>Loss&gt;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80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Result Table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7250"/>
              </p:ext>
            </p:extLst>
          </p:nvPr>
        </p:nvGraphicFramePr>
        <p:xfrm>
          <a:off x="1114972" y="2739476"/>
          <a:ext cx="4647473" cy="30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0524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256949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83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Model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Rotten Tomatoes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CF (user-based)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0.9233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      CF (item-based)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0.8818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SVD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0.8425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SVD++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0.8328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GCMC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0.8135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IGMC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0.8051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/>
                        <a:t>      IGMC (+ CX)</a:t>
                      </a:r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0.8004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114972" y="5454668"/>
            <a:ext cx="4647473" cy="355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F40C2FA8-8E08-42CC-81D8-EBE276B91580}"/>
              </a:ext>
            </a:extLst>
          </p:cNvPr>
          <p:cNvSpPr txBox="1"/>
          <p:nvPr/>
        </p:nvSpPr>
        <p:spPr>
          <a:xfrm>
            <a:off x="0" y="1212027"/>
            <a:ext cx="12191999" cy="141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methods are usually better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F360C2-AC7E-4D3F-81C8-0498942BD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88409"/>
              </p:ext>
            </p:extLst>
          </p:nvPr>
        </p:nvGraphicFramePr>
        <p:xfrm>
          <a:off x="6837870" y="2739476"/>
          <a:ext cx="4647473" cy="30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4153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203320">
                  <a:extLst>
                    <a:ext uri="{9D8B030D-6E8A-4147-A177-3AD203B41FA5}">
                      <a16:colId xmlns:a16="http://schemas.microsoft.com/office/drawing/2014/main" val="2215934546"/>
                    </a:ext>
                  </a:extLst>
                </a:gridCol>
              </a:tblGrid>
              <a:tr h="383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Model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Amazon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/>
                        <a:t>      CF (item-based)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1.0840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/>
                        <a:t>      CF (user-based)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1.0528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SVD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0.9872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/>
                        <a:t>      GCMC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0.9852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/>
                        <a:t>      SVD++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/>
                        <a:t>0.9798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IGMC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0.9657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/>
                        <a:t>      IGMC (+ CX)</a:t>
                      </a:r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0.9621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3378A40-F5A0-43F7-B6D8-E7BCE677DA51}"/>
              </a:ext>
            </a:extLst>
          </p:cNvPr>
          <p:cNvSpPr/>
          <p:nvPr/>
        </p:nvSpPr>
        <p:spPr>
          <a:xfrm>
            <a:off x="6837869" y="5459663"/>
            <a:ext cx="4647473" cy="355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EA609-8996-4468-9750-D85CD624FEBB}"/>
              </a:ext>
            </a:extLst>
          </p:cNvPr>
          <p:cNvSpPr txBox="1"/>
          <p:nvPr/>
        </p:nvSpPr>
        <p:spPr>
          <a:xfrm>
            <a:off x="1001746" y="5927082"/>
            <a:ext cx="487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Table 1: RMSE Table of Rotten Tomatoes data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2B790-3A53-46E2-80D8-E26E746AF69A}"/>
              </a:ext>
            </a:extLst>
          </p:cNvPr>
          <p:cNvSpPr txBox="1"/>
          <p:nvPr/>
        </p:nvSpPr>
        <p:spPr>
          <a:xfrm>
            <a:off x="6724643" y="5943466"/>
            <a:ext cx="487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Table 1: RMSE Table of Amazon data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Ablation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Study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Google Shape;135;p32">
            <a:extLst>
              <a:ext uri="{FF2B5EF4-FFF2-40B4-BE49-F238E27FC236}">
                <a16:creationId xmlns:a16="http://schemas.microsoft.com/office/drawing/2014/main" id="{94F9D812-C7E9-4FD5-9D73-A6C04D51DF65}"/>
              </a:ext>
            </a:extLst>
          </p:cNvPr>
          <p:cNvSpPr txBox="1"/>
          <p:nvPr/>
        </p:nvSpPr>
        <p:spPr>
          <a:xfrm>
            <a:off x="0" y="1271005"/>
            <a:ext cx="12191999" cy="130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There is a limitation to rating-based recommendations.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shows that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Cinematic Experience information is a significant feature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is possible to improve the performance of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graph-based model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87B97F-7BAA-4ADA-A098-799CC060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793164"/>
              </p:ext>
            </p:extLst>
          </p:nvPr>
        </p:nvGraphicFramePr>
        <p:xfrm>
          <a:off x="3416299" y="3483232"/>
          <a:ext cx="5359402" cy="19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30306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429096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93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ko-KR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0.8051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Emotion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0.8036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0.8029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Sentiment, Emotion</a:t>
                      </a:r>
                      <a:endParaRPr lang="ko-KR" altLang="en-US" sz="1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0.8004</a:t>
                      </a:r>
                      <a:endParaRPr lang="ko-KR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F91087E-0DD5-4991-8588-6CCCF1269A90}"/>
              </a:ext>
            </a:extLst>
          </p:cNvPr>
          <p:cNvSpPr txBox="1"/>
          <p:nvPr/>
        </p:nvSpPr>
        <p:spPr>
          <a:xfrm>
            <a:off x="3690035" y="5586995"/>
            <a:ext cx="487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Table 1: Ablation Study of IGMC model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3630A3-B1AA-4A30-8954-E351F52437E2}"/>
              </a:ext>
            </a:extLst>
          </p:cNvPr>
          <p:cNvSpPr/>
          <p:nvPr/>
        </p:nvSpPr>
        <p:spPr>
          <a:xfrm>
            <a:off x="3416299" y="5082580"/>
            <a:ext cx="535940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35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Subgraph Visualization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Google Shape;135;p32">
            <a:extLst>
              <a:ext uri="{FF2B5EF4-FFF2-40B4-BE49-F238E27FC236}">
                <a16:creationId xmlns:a16="http://schemas.microsoft.com/office/drawing/2014/main" id="{94F9D812-C7E9-4FD5-9D73-A6C04D51DF65}"/>
              </a:ext>
            </a:extLst>
          </p:cNvPr>
          <p:cNvSpPr txBox="1"/>
          <p:nvPr/>
        </p:nvSpPr>
        <p:spPr>
          <a:xfrm>
            <a:off x="0" y="1057135"/>
            <a:ext cx="12191999" cy="130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There is a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1087E-0DD5-4991-8588-6CCCF1269A90}"/>
              </a:ext>
            </a:extLst>
          </p:cNvPr>
          <p:cNvSpPr txBox="1"/>
          <p:nvPr/>
        </p:nvSpPr>
        <p:spPr>
          <a:xfrm>
            <a:off x="3690035" y="6349413"/>
            <a:ext cx="487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Figure 1: Visualization of Subgraph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A31DAC-4BC8-4CA7-961E-DCE046E9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3" y="1453530"/>
            <a:ext cx="4669919" cy="48958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7F1C97-1108-4469-BC2D-19D31E392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26" y="1314275"/>
            <a:ext cx="4665433" cy="48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6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329597" y="2884656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Discussion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34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Implications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not reflected in the rating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may be extracted from the review data.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industry of the recommender system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also uses CX information for personalized recommendation.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Limitations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explicitly extracted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the review data was only used as features.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performance but, </a:t>
            </a: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high time-complexity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review itself is embedded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more richer information will be reflected in the vector.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Recently, graph-based research has attracted a lot of attention, and in the future, studies that reflect CX in graphs will emerge.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Discussion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57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Cinematic Experience(CX) information can be a significant feature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Because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multi-relational information between users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items,                   CX information can be expected to improve performance in a graph-based method.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reflected in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IGMC + CX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CX: Physical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ex- 4K movie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 + 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Psychological feature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Mood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CX field has not been fully researched.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Since the rating only has a limited CX scope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there is a fundamental limitation of recommendation.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sentiment, emotion information is extracted in review, they can be used as meaningful features.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27623"/>
            <a:ext cx="832290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9" y="1242845"/>
            <a:ext cx="1365652" cy="1365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3310078"/>
            <a:ext cx="1330861" cy="133086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0" y="6543039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Reference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Reference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Adjacent matrices – detail explanation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/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/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/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Condition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9E166-CBFB-4628-A3D6-C3C857F7483F}"/>
              </a:ext>
            </a:extLst>
          </p:cNvPr>
          <p:cNvSpPr txBox="1"/>
          <p:nvPr/>
        </p:nvSpPr>
        <p:spPr>
          <a:xfrm>
            <a:off x="294290" y="1158397"/>
            <a:ext cx="4866289" cy="508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 (default)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Hop :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Max_nodes_per_hop : 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Edge_dropout : 0.2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 : 1e-3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Train_min_lr : 1e-6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Train_lr_decay_factor : 0.1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Train_lr_decay_step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Train_epochs : 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Batch_size: 16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Arr_lambda : 0.001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Num_rgcn_bases : 4</a:t>
            </a:r>
          </a:p>
        </p:txBody>
      </p:sp>
    </p:spTree>
    <p:extLst>
      <p:ext uri="{BB962C8B-B14F-4D97-AF65-F5344CB8AC3E}">
        <p14:creationId xmlns:p14="http://schemas.microsoft.com/office/powerpoint/2010/main" val="2544752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7314575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47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998704" y="4204056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998704" y="4696499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853021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5116106" y="4459004"/>
            <a:ext cx="8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302A8-4541-42D0-B404-608B75D9CA6F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Sentiment-Guided Scalable Deep Recommender System (SIGIR 2018)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 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feedback.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Amazon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/>
              <a:t> 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on product review to reflect user’s experience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 Premium report requests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customer feedback about feelings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9089905" y="4914151"/>
            <a:ext cx="2418424" cy="705527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9993620" y="4198636"/>
            <a:ext cx="1514709" cy="56627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333917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&lt;YouTube&gt;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9993620" y="2242520"/>
            <a:ext cx="1514709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39" y="4907805"/>
            <a:ext cx="3621708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D4F8B37-3459-4019-9EED-852366B1B87E}"/>
              </a:ext>
            </a:extLst>
          </p:cNvPr>
          <p:cNvGrpSpPr/>
          <p:nvPr/>
        </p:nvGrpSpPr>
        <p:grpSpPr>
          <a:xfrm>
            <a:off x="9091767" y="5648027"/>
            <a:ext cx="2418424" cy="784932"/>
            <a:chOff x="8739554" y="4707255"/>
            <a:chExt cx="3325682" cy="10793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CA238-7F99-4F19-A858-D4EA8649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71" r="1984" b="16588"/>
            <a:stretch/>
          </p:blipFill>
          <p:spPr>
            <a:xfrm>
              <a:off x="8739554" y="4707255"/>
              <a:ext cx="3325682" cy="107939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601911-9256-4A38-BDD6-E5CE7B11B5F2}"/>
                </a:ext>
              </a:extLst>
            </p:cNvPr>
            <p:cNvSpPr/>
            <p:nvPr/>
          </p:nvSpPr>
          <p:spPr>
            <a:xfrm>
              <a:off x="9098279" y="5230707"/>
              <a:ext cx="1046481" cy="209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E247390-C877-4DC5-A365-3E574A5DD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618" y="4914152"/>
            <a:ext cx="3800316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17085-FFA3-4703-8547-136C1ED0601A}"/>
              </a:ext>
            </a:extLst>
          </p:cNvPr>
          <p:cNvSpPr/>
          <p:nvPr/>
        </p:nvSpPr>
        <p:spPr>
          <a:xfrm>
            <a:off x="9089905" y="4907805"/>
            <a:ext cx="2418424" cy="1524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5BBB0-78E4-4911-B810-6C48A6ACE026}"/>
              </a:ext>
            </a:extLst>
          </p:cNvPr>
          <p:cNvSpPr txBox="1"/>
          <p:nvPr/>
        </p:nvSpPr>
        <p:spPr>
          <a:xfrm>
            <a:off x="5787576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&lt;Amazon&gt;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88A7F-19F6-4BB9-A39A-52A8E087BF5F}"/>
              </a:ext>
            </a:extLst>
          </p:cNvPr>
          <p:cNvSpPr txBox="1"/>
          <p:nvPr/>
        </p:nvSpPr>
        <p:spPr>
          <a:xfrm>
            <a:off x="1630293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&lt;Netflix&gt;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아마존을 통한 해외수출? 아마존 브랜드 레지스트리(amazon brand registry)와 미국 상표(US trademark) 등록  : 네이버 블로그">
            <a:extLst>
              <a:ext uri="{FF2B5EF4-FFF2-40B4-BE49-F238E27FC236}">
                <a16:creationId xmlns:a16="http://schemas.microsoft.com/office/drawing/2014/main" id="{003530B0-0607-4AAB-86C2-5BB2EF9B5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32730"/>
          <a:stretch/>
        </p:blipFill>
        <p:spPr bwMode="auto">
          <a:xfrm>
            <a:off x="9993621" y="3199450"/>
            <a:ext cx="1501180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467031" y="2308683"/>
            <a:ext cx="11257938" cy="9505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affective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467029" y="3969057"/>
            <a:ext cx="11257937" cy="9505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algorithms?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6586856" y="2697513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2625294" y="2700383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586856" y="6197573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3189839" y="407284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3184289" y="6197573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2636393" y="4823889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7066809" y="5120415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3958293" y="4447715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43FC-E677-4956-8A98-0C852B281BAB}"/>
              </a:ext>
            </a:extLst>
          </p:cNvPr>
          <p:cNvSpPr txBox="1"/>
          <p:nvPr/>
        </p:nvSpPr>
        <p:spPr>
          <a:xfrm>
            <a:off x="152409" y="6602513"/>
            <a:ext cx="10799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How to improve the accuracy of recommendation systems: Combining ratings and review texts sentiment scores (JIIS 2019)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80343</TotalTime>
  <Words>4492</Words>
  <Application>Microsoft Office PowerPoint</Application>
  <PresentationFormat>와이드스크린</PresentationFormat>
  <Paragraphs>897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나눔스퀘어 ExtraBold</vt:lpstr>
      <vt:lpstr>나눔스퀘어 Bold</vt:lpstr>
      <vt:lpstr>맑은 고딕</vt:lpstr>
      <vt:lpstr>나눔스퀘어</vt:lpstr>
      <vt:lpstr>Cambria Math</vt:lpstr>
      <vt:lpstr>바탕</vt:lpstr>
      <vt:lpstr>굴림</vt:lpstr>
      <vt:lpstr>Times New Roman</vt:lpstr>
      <vt:lpstr>Arial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1555</cp:revision>
  <dcterms:created xsi:type="dcterms:W3CDTF">2018-08-30T11:36:00Z</dcterms:created>
  <dcterms:modified xsi:type="dcterms:W3CDTF">2021-12-19T13:58:49Z</dcterms:modified>
</cp:coreProperties>
</file>